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72" r:id="rId13"/>
    <p:sldId id="256" r:id="rId14"/>
    <p:sldId id="257" r:id="rId15"/>
    <p:sldId id="258" r:id="rId16"/>
    <p:sldId id="270" r:id="rId17"/>
    <p:sldId id="271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96" y="-4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113A0A-6E20-4E52-BEE3-60CF7BF4FE90}" type="datetimeFigureOut">
              <a:rPr lang="ru-RU"/>
              <a:pPr>
                <a:defRPr/>
              </a:pPr>
              <a:t>24.01.2019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12D638-A787-4EA0-A4EF-35CF689BF0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C9A7EB-FDB2-4E06-AC10-E6B8BD22B539}" type="datetimeFigureOut">
              <a:rPr lang="ru-RU"/>
              <a:pPr>
                <a:defRPr/>
              </a:pPr>
              <a:t>24.01.2019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D4F4E0-5C8C-4196-A608-38DD15EACF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B3DBEE-FFBF-4CBD-8ABD-7B2166B032C1}" type="datetimeFigureOut">
              <a:rPr lang="ru-RU"/>
              <a:pPr>
                <a:defRPr/>
              </a:pPr>
              <a:t>24.01.2019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15A741-9716-4F1A-836E-6FA048B1E6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7A6F6E-8299-49BC-84B8-0C428DC9AA63}" type="datetimeFigureOut">
              <a:rPr lang="ru-RU"/>
              <a:pPr>
                <a:defRPr/>
              </a:pPr>
              <a:t>24.01.2019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25FF11-CA0C-4411-9E94-AE25A60133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3CFEC2-5303-4D1F-8229-B84D460BC882}" type="datetimeFigureOut">
              <a:rPr lang="ru-RU"/>
              <a:pPr>
                <a:defRPr/>
              </a:pPr>
              <a:t>24.01.2019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4DA022-4F10-49E9-B187-72A719BA91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449153-F667-4202-AB23-1D3AE249833F}" type="datetimeFigureOut">
              <a:rPr lang="ru-RU"/>
              <a:pPr>
                <a:defRPr/>
              </a:pPr>
              <a:t>24.01.2019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2D3867-AFE8-4513-9026-F2CFAF1DEC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3CFDF6-74B5-41BB-A66B-E05B8DC2CBB7}" type="datetimeFigureOut">
              <a:rPr lang="ru-RU"/>
              <a:pPr>
                <a:defRPr/>
              </a:pPr>
              <a:t>24.01.2019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E9CB1F-E476-4B58-AABD-C6215EDA55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F6C4FB-B9BA-41A0-AB47-AFC991FEDF45}" type="datetimeFigureOut">
              <a:rPr lang="ru-RU"/>
              <a:pPr>
                <a:defRPr/>
              </a:pPr>
              <a:t>24.01.2019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AAE2D3-C108-42E1-8281-7068D60ADA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FA729E-C4C1-4F2B-86B8-E2D73811F7C8}" type="datetimeFigureOut">
              <a:rPr lang="ru-RU"/>
              <a:pPr>
                <a:defRPr/>
              </a:pPr>
              <a:t>24.01.2019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8F976B-734B-4131-9E8F-30541EE647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EAEABE-D3C6-4EC4-BE5A-B81220278C62}" type="datetimeFigureOut">
              <a:rPr lang="ru-RU"/>
              <a:pPr>
                <a:defRPr/>
              </a:pPr>
              <a:t>24.01.2019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EC35EB-214A-4D6A-9564-FF64003389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D1E597-F0C7-4A5E-AFE4-86D7207ECB4E}" type="datetimeFigureOut">
              <a:rPr lang="ru-RU"/>
              <a:pPr>
                <a:defRPr/>
              </a:pPr>
              <a:t>24.01.2019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201244-D1E2-44B8-B468-EE6E4BA66B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7756485-502A-4A5D-BCE3-AC3508FF847D}" type="datetimeFigureOut">
              <a:rPr lang="ru-RU"/>
              <a:pPr>
                <a:defRPr/>
              </a:pPr>
              <a:t>24.01.2019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7046C8A-BBBA-442A-B77A-D3FE8C4210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052736"/>
            <a:ext cx="7843333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852936"/>
            <a:ext cx="8144689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5733255"/>
            <a:ext cx="1800200" cy="681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0152" y="4437112"/>
            <a:ext cx="2118090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91880" y="4293096"/>
            <a:ext cx="2460274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1560" y="4221088"/>
            <a:ext cx="2649980" cy="718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2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55576" y="4869160"/>
            <a:ext cx="2214246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3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563888" y="5229200"/>
            <a:ext cx="2243326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4" name="Picture 1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779912" y="5877272"/>
            <a:ext cx="2528752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5.92593E-6 L -0.00799 -0.56714 " pathEditMode="relative" ptsTypes="AA">
                                      <p:cBhvr>
                                        <p:cTn id="6" dur="2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5.92593E-6 L -0.57483 -0.47245 " pathEditMode="relative" ptsTypes="AA">
                                      <p:cBhvr>
                                        <p:cTn id="10" dur="2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212 -2.22222E-6 L -0.11076 -0.4513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-2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7.03704E-6 L -0.00782 -0.13657 " pathEditMode="relative" ptsTypes="AA">
                                      <p:cBhvr>
                                        <p:cTn id="18" dur="2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6 -8.14815E-6 L -0.02362 -0.29399 " pathEditMode="relative" ptsTypes="AA">
                                      <p:cBhvr>
                                        <p:cTn id="22" dur="20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11111E-6 -7.40741E-7 L -0.20469 -0.58796 " pathEditMode="relative" ptsTypes="AA">
                                      <p:cBhvr>
                                        <p:cTn id="26" dur="20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7.40741E-7 L -0.13385 -0.6088 " pathEditMode="relative" ptsTypes="AA">
                                      <p:cBhvr>
                                        <p:cTn id="30" dur="20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620688"/>
            <a:ext cx="3081942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4" name="Picture 4" descr="http://www.carlfishermarbles.com/cfmphotos/marbles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1916832"/>
            <a:ext cx="6667500" cy="33051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908720"/>
            <a:ext cx="6954748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052736"/>
            <a:ext cx="6954748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563888" y="1772816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F</a:t>
            </a:r>
            <a:endParaRPr lang="ru-RU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563888" y="2276872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E</a:t>
            </a:r>
            <a:endParaRPr lang="ru-RU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563888" y="2780928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C</a:t>
            </a:r>
            <a:endParaRPr lang="ru-RU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635896" y="3356992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G</a:t>
            </a:r>
            <a:endParaRPr lang="ru-RU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635896" y="3861048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B</a:t>
            </a:r>
            <a:endParaRPr lang="ru-RU" sz="2400" b="1" dirty="0"/>
          </a:p>
        </p:txBody>
      </p:sp>
      <p:sp>
        <p:nvSpPr>
          <p:cNvPr id="10" name="Управляющая кнопка: справка 9">
            <a:hlinkClick r:id="" action="ppaction://noaction" highlightClick="1"/>
          </p:cNvPr>
          <p:cNvSpPr/>
          <p:nvPr/>
        </p:nvSpPr>
        <p:spPr>
          <a:xfrm>
            <a:off x="539552" y="620688"/>
            <a:ext cx="7776864" cy="4968552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pPr eaLnBrk="1" hangingPunct="1"/>
            <a:r>
              <a:rPr lang="ru-RU" sz="4000" i="1" smtClean="0">
                <a:solidFill>
                  <a:srgbClr val="FFFF00"/>
                </a:solidFill>
              </a:rPr>
              <a:t>1</a:t>
            </a:r>
            <a:r>
              <a:rPr lang="en-US" sz="4000" i="1" smtClean="0">
                <a:solidFill>
                  <a:srgbClr val="FFFF00"/>
                </a:solidFill>
              </a:rPr>
              <a:t>. Make up and answer the questions</a:t>
            </a:r>
            <a:endParaRPr lang="ru-RU" sz="4000" i="1" smtClean="0">
              <a:solidFill>
                <a:srgbClr val="FFFF00"/>
              </a:solidFill>
            </a:endParaRPr>
          </a:p>
        </p:txBody>
      </p:sp>
      <p:sp>
        <p:nvSpPr>
          <p:cNvPr id="2051" name="Содержимое 2"/>
          <p:cNvSpPr>
            <a:spLocks noGrp="1"/>
          </p:cNvSpPr>
          <p:nvPr>
            <p:ph idx="1"/>
          </p:nvPr>
        </p:nvSpPr>
        <p:spPr>
          <a:xfrm>
            <a:off x="395288" y="1844675"/>
            <a:ext cx="8229600" cy="4525963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graphicFrame>
        <p:nvGraphicFramePr>
          <p:cNvPr id="2122" name="Group 74"/>
          <p:cNvGraphicFramePr>
            <a:graphicFrameLocks noGrp="1"/>
          </p:cNvGraphicFramePr>
          <p:nvPr/>
        </p:nvGraphicFramePr>
        <p:xfrm>
          <a:off x="250825" y="1916113"/>
          <a:ext cx="8137525" cy="4048125"/>
        </p:xfrm>
        <a:graphic>
          <a:graphicData uri="http://schemas.openxmlformats.org/drawingml/2006/table">
            <a:tbl>
              <a:tblPr/>
              <a:tblGrid>
                <a:gridCol w="3816350"/>
                <a:gridCol w="2736850"/>
                <a:gridCol w="1584325"/>
              </a:tblGrid>
              <a:tr h="1000125">
                <a:tc row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4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What are you</a:t>
                      </a:r>
                      <a:endParaRPr kumimoji="0" lang="ru-RU" sz="4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4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good</a:t>
                      </a:r>
                      <a:endParaRPr kumimoji="0" lang="ru-RU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in?</a:t>
                      </a:r>
                      <a:endParaRPr kumimoji="0" lang="ru-RU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16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4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fond</a:t>
                      </a:r>
                      <a:endParaRPr kumimoji="0" lang="ru-RU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about?</a:t>
                      </a:r>
                      <a:endParaRPr kumimoji="0" lang="ru-RU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16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4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interested</a:t>
                      </a:r>
                      <a:endParaRPr kumimoji="0" lang="ru-RU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of?</a:t>
                      </a:r>
                      <a:endParaRPr kumimoji="0" lang="ru-RU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16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4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mad</a:t>
                      </a:r>
                      <a:endParaRPr kumimoji="0" lang="ru-RU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at?</a:t>
                      </a:r>
                      <a:endParaRPr kumimoji="0" lang="ru-RU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i="1" smtClean="0">
                <a:solidFill>
                  <a:srgbClr val="FFFF00"/>
                </a:solidFill>
              </a:rPr>
              <a:t>My favourite board game</a:t>
            </a:r>
            <a:r>
              <a:rPr lang="en-US" smtClean="0"/>
              <a:t>.</a:t>
            </a:r>
            <a:endParaRPr lang="ru-RU" smtClean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3600" smtClean="0">
                <a:solidFill>
                  <a:schemeClr val="bg1"/>
                </a:solidFill>
              </a:rPr>
              <a:t>I’m (not) fond of / keen on / interested in …board games </a:t>
            </a:r>
          </a:p>
          <a:p>
            <a:pPr eaLnBrk="1" hangingPunct="1"/>
            <a:r>
              <a:rPr lang="en-US" sz="3600" smtClean="0">
                <a:solidFill>
                  <a:schemeClr val="bg1"/>
                </a:solidFill>
              </a:rPr>
              <a:t>My favourite board game is …</a:t>
            </a:r>
          </a:p>
          <a:p>
            <a:pPr eaLnBrk="1" hangingPunct="1"/>
            <a:r>
              <a:rPr lang="en-US" sz="3600" smtClean="0">
                <a:solidFill>
                  <a:schemeClr val="bg1"/>
                </a:solidFill>
              </a:rPr>
              <a:t>This game is for …</a:t>
            </a:r>
          </a:p>
          <a:p>
            <a:pPr eaLnBrk="1" hangingPunct="1"/>
            <a:r>
              <a:rPr lang="en-US" sz="3600" smtClean="0">
                <a:solidFill>
                  <a:schemeClr val="bg1"/>
                </a:solidFill>
              </a:rPr>
              <a:t>The aim of the game is to …</a:t>
            </a:r>
          </a:p>
          <a:p>
            <a:pPr eaLnBrk="1" hangingPunct="1"/>
            <a:r>
              <a:rPr lang="en-US" sz="3600" smtClean="0">
                <a:solidFill>
                  <a:schemeClr val="bg1"/>
                </a:solidFill>
              </a:rPr>
              <a:t>The game is … (what is  it like)</a:t>
            </a:r>
          </a:p>
          <a:p>
            <a:pPr eaLnBrk="1" hangingPunct="1"/>
            <a:r>
              <a:rPr lang="en-US" sz="3600" smtClean="0">
                <a:solidFill>
                  <a:schemeClr val="bg1"/>
                </a:solidFill>
              </a:rPr>
              <a:t>I enjoy this game because …</a:t>
            </a:r>
            <a:endParaRPr lang="ru-RU" sz="360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smtClean="0">
                <a:solidFill>
                  <a:srgbClr val="FFFF00"/>
                </a:solidFill>
              </a:rPr>
              <a:t>Present Simple / Present Continuous?</a:t>
            </a:r>
            <a:endParaRPr lang="ru-RU" i="1" smtClean="0">
              <a:solidFill>
                <a:srgbClr val="FFFF00"/>
              </a:solidFill>
            </a:endParaRPr>
          </a:p>
        </p:txBody>
      </p:sp>
      <p:sp>
        <p:nvSpPr>
          <p:cNvPr id="409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Calibri" pitchFamily="34" charset="0"/>
              <a:buAutoNum type="arabicPeriod"/>
            </a:pPr>
            <a:r>
              <a:rPr lang="en-US" sz="3600" smtClean="0">
                <a:solidFill>
                  <a:schemeClr val="bg1"/>
                </a:solidFill>
              </a:rPr>
              <a:t>  she | often | wear | jeans </a:t>
            </a:r>
          </a:p>
          <a:p>
            <a:pPr marL="514350" indent="-514350">
              <a:buFont typeface="Calibri" pitchFamily="34" charset="0"/>
              <a:buAutoNum type="arabicPeriod"/>
            </a:pPr>
            <a:r>
              <a:rPr lang="en-US" sz="3600" smtClean="0">
                <a:solidFill>
                  <a:schemeClr val="bg1"/>
                </a:solidFill>
              </a:rPr>
              <a:t> you | wear | jeans now? </a:t>
            </a:r>
          </a:p>
          <a:p>
            <a:pPr marL="514350" indent="-514350">
              <a:buFont typeface="Calibri" pitchFamily="34" charset="0"/>
              <a:buAutoNum type="arabicPeriod"/>
            </a:pPr>
            <a:r>
              <a:rPr lang="en-US" sz="3600" smtClean="0">
                <a:solidFill>
                  <a:schemeClr val="bg1"/>
                </a:solidFill>
              </a:rPr>
              <a:t> it | rain | now? </a:t>
            </a:r>
          </a:p>
          <a:p>
            <a:pPr marL="514350" indent="-514350">
              <a:buFont typeface="Calibri" pitchFamily="34" charset="0"/>
              <a:buAutoNum type="arabicPeriod"/>
            </a:pPr>
            <a:r>
              <a:rPr lang="en-US" sz="3600" smtClean="0">
                <a:solidFill>
                  <a:schemeClr val="bg1"/>
                </a:solidFill>
              </a:rPr>
              <a:t> it | often | not to rain | in my country</a:t>
            </a:r>
          </a:p>
          <a:p>
            <a:pPr marL="514350" indent="-514350">
              <a:buFont typeface="Calibri" pitchFamily="34" charset="0"/>
              <a:buAutoNum type="arabicPeriod"/>
            </a:pPr>
            <a:r>
              <a:rPr lang="en-US" sz="3600" smtClean="0">
                <a:solidFill>
                  <a:schemeClr val="bg1"/>
                </a:solidFill>
              </a:rPr>
              <a:t> you | study | English every day?</a:t>
            </a:r>
          </a:p>
          <a:p>
            <a:pPr marL="514350" indent="-514350">
              <a:buFont typeface="Calibri" pitchFamily="34" charset="0"/>
              <a:buAutoNum type="arabicPeriod"/>
            </a:pPr>
            <a:r>
              <a:rPr lang="en-US" sz="3600" smtClean="0">
                <a:solidFill>
                  <a:schemeClr val="bg1"/>
                </a:solidFill>
              </a:rPr>
              <a:t> I | study | English at the moment</a:t>
            </a:r>
            <a:r>
              <a:rPr lang="en-US" smtClean="0"/>
              <a:t/>
            </a:r>
            <a:br>
              <a:rPr lang="en-US" smtClean="0"/>
            </a:b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0648"/>
            <a:ext cx="8208912" cy="6352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32656"/>
            <a:ext cx="7848872" cy="615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>
                <a:solidFill>
                  <a:srgbClr val="FFFF00"/>
                </a:solidFill>
              </a:rPr>
              <a:t>Board words:</a:t>
            </a:r>
            <a:endParaRPr lang="ru-RU" i="1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Throw / roll the dice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Move the pieces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Pick up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https://cdn.pixabay.com/photo/2015/06/25/11/37/jigsaw-puzzles-821171_960_7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916832"/>
            <a:ext cx="5871537" cy="4146774"/>
          </a:xfrm>
          <a:prstGeom prst="rect">
            <a:avLst/>
          </a:prstGeom>
          <a:noFill/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5" y="404664"/>
            <a:ext cx="3898033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620688"/>
            <a:ext cx="2590175" cy="872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4" descr="https://upload.wikimedia.org/wikipedia/commons/c/c3/Chess_board_opening_staunt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1844824"/>
            <a:ext cx="5422384" cy="35283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476672"/>
            <a:ext cx="2478591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6" name="Picture 6" descr="http://www.abc.net.au/news/image/4153694-3x2-940x62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2060848"/>
            <a:ext cx="5281092" cy="35226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476672"/>
            <a:ext cx="2391795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Picture 4" descr="http://go4rest.com.ua/uploads/thumb/1/institutionProfile_descriptionImage/6416-billiard%281%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1916832"/>
            <a:ext cx="6619875" cy="38576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39" y="548680"/>
            <a:ext cx="5251045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2" name="Picture 4" descr="https://im0-tub-ru.yandex.net/i?id=c6ff9cd05e398a3ac2b497d133c71778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1988840"/>
            <a:ext cx="6106278" cy="38164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404664"/>
            <a:ext cx="2641949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6" name="Picture 4" descr="http://politehnikum-eng.ru/2016/08_12/5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1916832"/>
            <a:ext cx="4276725" cy="39338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476672"/>
            <a:ext cx="3808115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0" name="Picture 4" descr="http://www.lyhyxx.com/data/out/21/3922691-dominoes-wallpaper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1772816"/>
            <a:ext cx="5184576" cy="38884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103</Words>
  <Application>Microsoft Office PowerPoint</Application>
  <PresentationFormat>Экран (4:3)</PresentationFormat>
  <Paragraphs>36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Board words: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1. Make up and answer the questions</vt:lpstr>
      <vt:lpstr>My favourite board game.</vt:lpstr>
      <vt:lpstr>Present Simple / Present Continuous?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Артем</dc:creator>
  <cp:lastModifiedBy>Артем</cp:lastModifiedBy>
  <cp:revision>11</cp:revision>
  <dcterms:created xsi:type="dcterms:W3CDTF">2015-09-21T15:12:20Z</dcterms:created>
  <dcterms:modified xsi:type="dcterms:W3CDTF">2019-01-24T16:02:25Z</dcterms:modified>
</cp:coreProperties>
</file>