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56" r:id="rId6"/>
    <p:sldId id="283" r:id="rId7"/>
    <p:sldId id="262" r:id="rId8"/>
    <p:sldId id="265" r:id="rId9"/>
    <p:sldId id="263" r:id="rId10"/>
    <p:sldId id="264" r:id="rId11"/>
    <p:sldId id="260" r:id="rId12"/>
    <p:sldId id="261" r:id="rId13"/>
    <p:sldId id="271" r:id="rId14"/>
    <p:sldId id="267" r:id="rId15"/>
    <p:sldId id="268" r:id="rId16"/>
    <p:sldId id="272" r:id="rId17"/>
    <p:sldId id="269" r:id="rId18"/>
    <p:sldId id="266" r:id="rId19"/>
    <p:sldId id="270" r:id="rId20"/>
    <p:sldId id="273" r:id="rId21"/>
    <p:sldId id="278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2A0C5-0256-4904-AAB6-B095A5AFF3A4}" type="datetimeFigureOut">
              <a:rPr lang="ru-RU"/>
              <a:pPr>
                <a:defRPr/>
              </a:pPr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1A31F-75CA-4422-956D-0AC0CF730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7329-F0C3-4707-B04A-45B4D8A95DED}" type="datetimeFigureOut">
              <a:rPr lang="ru-RU"/>
              <a:pPr>
                <a:defRPr/>
              </a:pPr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3732-05C9-4128-970F-61CE28CBD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65027-E9C8-4C7D-A7EB-F1FF49047755}" type="datetimeFigureOut">
              <a:rPr lang="ru-RU"/>
              <a:pPr>
                <a:defRPr/>
              </a:pPr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1EDF3-1825-4DF0-AD1D-CDB4C2BAF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5CD56-8169-49E7-BC32-C203114F7833}" type="datetimeFigureOut">
              <a:rPr lang="ru-RU"/>
              <a:pPr>
                <a:defRPr/>
              </a:pPr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51322-395F-4A01-9C54-54E85CA8E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A82E0-EB42-4254-9A9B-77E713FA2E0A}" type="datetimeFigureOut">
              <a:rPr lang="ru-RU"/>
              <a:pPr>
                <a:defRPr/>
              </a:pPr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E3B32-5FF9-494F-8992-F0F540CB3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6FC36-B82A-4733-BB64-89C43F989B05}" type="datetimeFigureOut">
              <a:rPr lang="ru-RU"/>
              <a:pPr>
                <a:defRPr/>
              </a:pPr>
              <a:t>08.02.2020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D240-9AEB-49E6-A332-AD04A99C1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A6A74-A2F6-4593-A1FC-AB87D6BBAB8B}" type="datetimeFigureOut">
              <a:rPr lang="ru-RU"/>
              <a:pPr>
                <a:defRPr/>
              </a:pPr>
              <a:t>08.02.2020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2B513-EF28-4A6F-BF4C-5614DE2C1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0EB10-06AE-4225-AA67-E33277742C78}" type="datetimeFigureOut">
              <a:rPr lang="ru-RU"/>
              <a:pPr>
                <a:defRPr/>
              </a:pPr>
              <a:t>08.02.2020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504F3-6F42-495E-8CAE-F35E93B70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88347-B8B8-4888-B187-DC9D8E305DCB}" type="datetimeFigureOut">
              <a:rPr lang="ru-RU"/>
              <a:pPr>
                <a:defRPr/>
              </a:pPr>
              <a:t>08.02.2020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F2A2-C98E-43E5-981A-A07DED39B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16E74-617E-4B20-961D-FBB2D9740F2B}" type="datetimeFigureOut">
              <a:rPr lang="ru-RU"/>
              <a:pPr>
                <a:defRPr/>
              </a:pPr>
              <a:t>08.02.2020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C5C67-FD7F-45ED-B7DF-F1F666971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F9C54-0B9A-4B99-A51B-60EB64130E6D}" type="datetimeFigureOut">
              <a:rPr lang="ru-RU"/>
              <a:pPr>
                <a:defRPr/>
              </a:pPr>
              <a:t>08.02.2020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E11F8-5255-4363-8B5E-0C8C5A8C1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17BA12-9830-476B-B9CF-8F013F79BB18}" type="datetimeFigureOut">
              <a:rPr lang="ru-RU"/>
              <a:pPr>
                <a:defRPr/>
              </a:pPr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D4AF92-6AF9-480D-A37B-0A9BFD635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What is the topic?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</a:rPr>
              <a:t>There is no place like …</a:t>
            </a:r>
          </a:p>
          <a:p>
            <a:r>
              <a:rPr lang="en-US" sz="5400" dirty="0" smtClean="0">
                <a:solidFill>
                  <a:schemeClr val="bg1"/>
                </a:solidFill>
              </a:rPr>
              <a:t>     …      sweet     …</a:t>
            </a:r>
          </a:p>
          <a:p>
            <a:r>
              <a:rPr lang="en-US" sz="5400" dirty="0" smtClean="0">
                <a:solidFill>
                  <a:schemeClr val="bg1"/>
                </a:solidFill>
              </a:rPr>
              <a:t>East or West, …       is best!</a:t>
            </a:r>
          </a:p>
          <a:p>
            <a:r>
              <a:rPr lang="en-US" sz="5400" dirty="0" smtClean="0">
                <a:solidFill>
                  <a:schemeClr val="bg1"/>
                </a:solidFill>
              </a:rPr>
              <a:t>     …   is where the heart is.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32240" y="148478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Comic Sans MS" pitchFamily="66" charset="0"/>
              </a:rPr>
              <a:t>home</a:t>
            </a:r>
            <a:endParaRPr lang="ru-RU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700808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Comic Sans MS" pitchFamily="66" charset="0"/>
              </a:rPr>
              <a:t> home</a:t>
            </a:r>
            <a:endParaRPr lang="ru-RU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249289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Comic Sans MS" pitchFamily="66" charset="0"/>
              </a:rPr>
              <a:t>home</a:t>
            </a:r>
            <a:endParaRPr lang="ru-RU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34290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Comic Sans MS" pitchFamily="66" charset="0"/>
              </a:rPr>
              <a:t>home</a:t>
            </a:r>
            <a:endParaRPr lang="ru-RU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450912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Comic Sans MS" pitchFamily="66" charset="0"/>
              </a:rPr>
              <a:t>home</a:t>
            </a:r>
            <a:endParaRPr lang="ru-RU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76103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3000" smtClean="0">
                <a:solidFill>
                  <a:schemeClr val="bg1"/>
                </a:solidFill>
              </a:rPr>
              <a:t>There is a table _________________ (</a:t>
            </a:r>
            <a:r>
              <a:rPr lang="ru-RU" sz="3000" smtClean="0">
                <a:solidFill>
                  <a:schemeClr val="bg1"/>
                </a:solidFill>
              </a:rPr>
              <a:t>в</a:t>
            </a:r>
            <a:r>
              <a:rPr lang="en-US" sz="3000" smtClean="0">
                <a:solidFill>
                  <a:schemeClr val="bg1"/>
                </a:solidFill>
              </a:rPr>
              <a:t> </a:t>
            </a:r>
            <a:r>
              <a:rPr lang="ru-RU" sz="3000" smtClean="0">
                <a:solidFill>
                  <a:schemeClr val="bg1"/>
                </a:solidFill>
              </a:rPr>
              <a:t>середине</a:t>
            </a:r>
            <a:r>
              <a:rPr lang="en-US" sz="3000" smtClean="0">
                <a:solidFill>
                  <a:schemeClr val="bg1"/>
                </a:solidFill>
              </a:rPr>
              <a:t>) the room.</a:t>
            </a:r>
          </a:p>
          <a:p>
            <a:pPr marL="609600" indent="-6096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3000" smtClean="0">
                <a:solidFill>
                  <a:schemeClr val="bg1"/>
                </a:solidFill>
              </a:rPr>
              <a:t>There is a clock_________________ (</a:t>
            </a:r>
            <a:r>
              <a:rPr lang="ru-RU" sz="3000" smtClean="0">
                <a:solidFill>
                  <a:schemeClr val="bg1"/>
                </a:solidFill>
              </a:rPr>
              <a:t>над</a:t>
            </a:r>
            <a:r>
              <a:rPr lang="en-US" sz="3000" smtClean="0">
                <a:solidFill>
                  <a:schemeClr val="bg1"/>
                </a:solidFill>
              </a:rPr>
              <a:t>) the fireplace.</a:t>
            </a:r>
          </a:p>
          <a:p>
            <a:pPr marL="609600" indent="-6096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3000" smtClean="0">
                <a:solidFill>
                  <a:schemeClr val="bg1"/>
                </a:solidFill>
              </a:rPr>
              <a:t>There is a picture________________ (</a:t>
            </a:r>
            <a:r>
              <a:rPr lang="ru-RU" sz="3000" smtClean="0">
                <a:solidFill>
                  <a:schemeClr val="bg1"/>
                </a:solidFill>
              </a:rPr>
              <a:t>на</a:t>
            </a:r>
            <a:r>
              <a:rPr lang="en-US" sz="3000" smtClean="0">
                <a:solidFill>
                  <a:schemeClr val="bg1"/>
                </a:solidFill>
              </a:rPr>
              <a:t>) the wall.</a:t>
            </a:r>
          </a:p>
          <a:p>
            <a:pPr marL="609600" indent="-6096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3000" smtClean="0">
                <a:solidFill>
                  <a:schemeClr val="bg1"/>
                </a:solidFill>
              </a:rPr>
              <a:t>There is an armchair______________ (</a:t>
            </a:r>
            <a:r>
              <a:rPr lang="ru-RU" sz="3000" smtClean="0">
                <a:solidFill>
                  <a:schemeClr val="bg1"/>
                </a:solidFill>
              </a:rPr>
              <a:t>под</a:t>
            </a:r>
            <a:r>
              <a:rPr lang="en-US" sz="3000" smtClean="0">
                <a:solidFill>
                  <a:schemeClr val="bg1"/>
                </a:solidFill>
              </a:rPr>
              <a:t>) the shelf.</a:t>
            </a:r>
          </a:p>
          <a:p>
            <a:pPr marL="609600" indent="-6096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3000" smtClean="0">
                <a:solidFill>
                  <a:schemeClr val="bg1"/>
                </a:solidFill>
              </a:rPr>
              <a:t>There is a table __________________ (</a:t>
            </a:r>
            <a:r>
              <a:rPr lang="ru-RU" sz="3000" smtClean="0">
                <a:solidFill>
                  <a:schemeClr val="bg1"/>
                </a:solidFill>
              </a:rPr>
              <a:t>между</a:t>
            </a:r>
            <a:r>
              <a:rPr lang="en-US" sz="3000" smtClean="0">
                <a:solidFill>
                  <a:schemeClr val="bg1"/>
                </a:solidFill>
              </a:rPr>
              <a:t>) the chair and the armchair.</a:t>
            </a:r>
          </a:p>
          <a:p>
            <a:pPr marL="609600" indent="-6096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3000" smtClean="0">
                <a:solidFill>
                  <a:schemeClr val="bg1"/>
                </a:solidFill>
              </a:rPr>
              <a:t>There is a sofa __________________ (</a:t>
            </a:r>
            <a:r>
              <a:rPr lang="ru-RU" sz="3000" smtClean="0">
                <a:solidFill>
                  <a:schemeClr val="bg1"/>
                </a:solidFill>
              </a:rPr>
              <a:t>за</a:t>
            </a:r>
            <a:r>
              <a:rPr lang="en-US" sz="3000" smtClean="0">
                <a:solidFill>
                  <a:schemeClr val="bg1"/>
                </a:solidFill>
              </a:rPr>
              <a:t>) the armchair.</a:t>
            </a:r>
          </a:p>
          <a:p>
            <a:pPr marL="609600" indent="-6096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3000" smtClean="0">
                <a:solidFill>
                  <a:schemeClr val="bg1"/>
                </a:solidFill>
              </a:rPr>
              <a:t>There is a lamp__________________ (</a:t>
            </a:r>
            <a:r>
              <a:rPr lang="ru-RU" sz="3000" smtClean="0">
                <a:solidFill>
                  <a:schemeClr val="bg1"/>
                </a:solidFill>
              </a:rPr>
              <a:t>рядом</a:t>
            </a:r>
            <a:r>
              <a:rPr lang="en-US" sz="3000" smtClean="0">
                <a:solidFill>
                  <a:schemeClr val="bg1"/>
                </a:solidFill>
              </a:rPr>
              <a:t> </a:t>
            </a:r>
            <a:r>
              <a:rPr lang="ru-RU" sz="3000" smtClean="0">
                <a:solidFill>
                  <a:schemeClr val="bg1"/>
                </a:solidFill>
              </a:rPr>
              <a:t>с</a:t>
            </a:r>
            <a:r>
              <a:rPr lang="en-US" sz="3000" smtClean="0">
                <a:solidFill>
                  <a:schemeClr val="bg1"/>
                </a:solidFill>
              </a:rPr>
              <a:t>) the piano.</a:t>
            </a:r>
            <a:endParaRPr lang="ru-RU" sz="3000" smtClean="0">
              <a:solidFill>
                <a:schemeClr val="bg1"/>
              </a:solidFill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4067175" y="1196975"/>
            <a:ext cx="3313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omic Sans MS" pitchFamily="66" charset="0"/>
              </a:rPr>
              <a:t>in</a:t>
            </a:r>
            <a:endParaRPr lang="ru-RU" sz="28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3203575" y="2060575"/>
            <a:ext cx="3313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omic Sans MS" pitchFamily="66" charset="0"/>
              </a:rPr>
              <a:t>above</a:t>
            </a:r>
            <a:endParaRPr lang="ru-RU" sz="28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419475" y="2852738"/>
            <a:ext cx="3313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omic Sans MS" pitchFamily="66" charset="0"/>
              </a:rPr>
              <a:t>on</a:t>
            </a:r>
            <a:endParaRPr lang="ru-RU" sz="28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3563938" y="3500438"/>
            <a:ext cx="3313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omic Sans MS" pitchFamily="66" charset="0"/>
              </a:rPr>
              <a:t>under</a:t>
            </a:r>
            <a:endParaRPr lang="ru-RU" sz="28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3419475" y="4076700"/>
            <a:ext cx="3313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omic Sans MS" pitchFamily="66" charset="0"/>
              </a:rPr>
              <a:t>between</a:t>
            </a:r>
            <a:endParaRPr lang="ru-RU" sz="28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3276600" y="4941888"/>
            <a:ext cx="3313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omic Sans MS" pitchFamily="66" charset="0"/>
              </a:rPr>
              <a:t>behind</a:t>
            </a:r>
            <a:endParaRPr lang="ru-RU" sz="28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3276600" y="5876925"/>
            <a:ext cx="3313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omic Sans MS" pitchFamily="66" charset="0"/>
              </a:rPr>
              <a:t>next to</a:t>
            </a:r>
            <a:endParaRPr lang="ru-RU" sz="2800" b="1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7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7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7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7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17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Содержимое 3" descr="image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557338"/>
            <a:ext cx="6842125" cy="4529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7650"/>
          </a:xfrm>
        </p:spPr>
        <p:txBody>
          <a:bodyPr rtlCol="0">
            <a:normAutofit fontScale="85000"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900" dirty="0" smtClean="0">
                <a:solidFill>
                  <a:schemeClr val="bg1"/>
                </a:solidFill>
              </a:rPr>
              <a:t>Hello! </a:t>
            </a:r>
            <a:r>
              <a:rPr lang="en-US" sz="3900" b="1" i="1" dirty="0" smtClean="0">
                <a:solidFill>
                  <a:srgbClr val="FFFF00"/>
                </a:solidFill>
              </a:rPr>
              <a:t>My/I</a:t>
            </a:r>
            <a:r>
              <a:rPr lang="en-US" sz="3900" dirty="0" smtClean="0">
                <a:solidFill>
                  <a:schemeClr val="bg1"/>
                </a:solidFill>
              </a:rPr>
              <a:t> name is Tim.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900" dirty="0" smtClean="0">
                <a:solidFill>
                  <a:schemeClr val="bg1"/>
                </a:solidFill>
              </a:rPr>
              <a:t> </a:t>
            </a:r>
            <a:r>
              <a:rPr lang="en-US" sz="3900" b="1" i="1" dirty="0" smtClean="0">
                <a:solidFill>
                  <a:srgbClr val="FFFF00"/>
                </a:solidFill>
              </a:rPr>
              <a:t>I/my</a:t>
            </a:r>
            <a:r>
              <a:rPr lang="en-US" sz="3900" dirty="0" smtClean="0">
                <a:solidFill>
                  <a:schemeClr val="bg1"/>
                </a:solidFill>
              </a:rPr>
              <a:t> am 10.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900" dirty="0" smtClean="0">
                <a:solidFill>
                  <a:schemeClr val="bg1"/>
                </a:solidFill>
              </a:rPr>
              <a:t>This is </a:t>
            </a:r>
            <a:r>
              <a:rPr lang="en-US" sz="3900" b="1" i="1" dirty="0" smtClean="0">
                <a:solidFill>
                  <a:srgbClr val="FFFF00"/>
                </a:solidFill>
              </a:rPr>
              <a:t>my/I</a:t>
            </a:r>
            <a:r>
              <a:rPr lang="en-US" sz="3900" dirty="0" smtClean="0">
                <a:solidFill>
                  <a:schemeClr val="bg1"/>
                </a:solidFill>
              </a:rPr>
              <a:t> sister. </a:t>
            </a:r>
            <a:r>
              <a:rPr lang="en-US" sz="3900" b="1" i="1" dirty="0" smtClean="0">
                <a:solidFill>
                  <a:srgbClr val="FFFF00"/>
                </a:solidFill>
              </a:rPr>
              <a:t>Her/she</a:t>
            </a:r>
            <a:r>
              <a:rPr lang="en-US" sz="3900" dirty="0" smtClean="0">
                <a:solidFill>
                  <a:schemeClr val="bg1"/>
                </a:solidFill>
              </a:rPr>
              <a:t> name is Liza.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900" dirty="0" smtClean="0">
                <a:solidFill>
                  <a:schemeClr val="bg1"/>
                </a:solidFill>
              </a:rPr>
              <a:t> </a:t>
            </a:r>
            <a:r>
              <a:rPr lang="en-US" sz="3900" b="1" i="1" dirty="0" smtClean="0">
                <a:solidFill>
                  <a:srgbClr val="FFFF00"/>
                </a:solidFill>
              </a:rPr>
              <a:t>He/his</a:t>
            </a:r>
            <a:r>
              <a:rPr lang="en-US" sz="3900" dirty="0" smtClean="0">
                <a:solidFill>
                  <a:schemeClr val="bg1"/>
                </a:solidFill>
              </a:rPr>
              <a:t> is my brother. </a:t>
            </a:r>
            <a:r>
              <a:rPr lang="en-US" sz="3900" b="1" i="1" dirty="0" smtClean="0">
                <a:solidFill>
                  <a:srgbClr val="FFFF00"/>
                </a:solidFill>
              </a:rPr>
              <a:t>His/he</a:t>
            </a:r>
            <a:r>
              <a:rPr lang="en-US" sz="3900" dirty="0" smtClean="0">
                <a:solidFill>
                  <a:schemeClr val="bg1"/>
                </a:solidFill>
              </a:rPr>
              <a:t> name is Nick.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900" b="1" i="1" dirty="0" smtClean="0">
                <a:solidFill>
                  <a:srgbClr val="FFFF00"/>
                </a:solidFill>
              </a:rPr>
              <a:t>I / my</a:t>
            </a:r>
            <a:r>
              <a:rPr lang="en-US" sz="3900" dirty="0" smtClean="0">
                <a:solidFill>
                  <a:schemeClr val="bg1"/>
                </a:solidFill>
              </a:rPr>
              <a:t> have got a pet. </a:t>
            </a:r>
            <a:r>
              <a:rPr lang="en-US" sz="3900" b="1" i="1" dirty="0" smtClean="0">
                <a:solidFill>
                  <a:srgbClr val="FFFF00"/>
                </a:solidFill>
              </a:rPr>
              <a:t>His/its</a:t>
            </a:r>
            <a:r>
              <a:rPr lang="en-US" sz="3900" dirty="0" smtClean="0">
                <a:solidFill>
                  <a:srgbClr val="FFFF00"/>
                </a:solidFill>
              </a:rPr>
              <a:t> </a:t>
            </a:r>
            <a:r>
              <a:rPr lang="en-US" sz="3900" dirty="0" smtClean="0">
                <a:solidFill>
                  <a:schemeClr val="bg1"/>
                </a:solidFill>
              </a:rPr>
              <a:t>name is Spot.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900" dirty="0" smtClean="0">
                <a:solidFill>
                  <a:schemeClr val="bg1"/>
                </a:solidFill>
              </a:rPr>
              <a:t>How old are </a:t>
            </a:r>
            <a:r>
              <a:rPr lang="en-US" sz="3900" b="1" i="1" dirty="0" smtClean="0">
                <a:solidFill>
                  <a:srgbClr val="FFFF00"/>
                </a:solidFill>
              </a:rPr>
              <a:t>you/your</a:t>
            </a:r>
            <a:r>
              <a:rPr lang="en-US" sz="3900" dirty="0" smtClean="0">
                <a:solidFill>
                  <a:schemeClr val="bg1"/>
                </a:solidFill>
              </a:rPr>
              <a:t>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900" dirty="0" smtClean="0">
                <a:solidFill>
                  <a:schemeClr val="bg1"/>
                </a:solidFill>
              </a:rPr>
              <a:t>Where is </a:t>
            </a:r>
            <a:r>
              <a:rPr lang="en-US" sz="3900" b="1" i="1" dirty="0" smtClean="0">
                <a:solidFill>
                  <a:srgbClr val="FFFF00"/>
                </a:solidFill>
              </a:rPr>
              <a:t>she/they</a:t>
            </a:r>
            <a:r>
              <a:rPr lang="en-US" sz="3900" dirty="0" smtClean="0">
                <a:solidFill>
                  <a:schemeClr val="bg1"/>
                </a:solidFill>
              </a:rPr>
              <a:t> from?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900" dirty="0" smtClean="0">
                <a:solidFill>
                  <a:schemeClr val="bg1"/>
                </a:solidFill>
              </a:rPr>
              <a:t>What is </a:t>
            </a:r>
            <a:r>
              <a:rPr lang="en-US" sz="3900" b="1" i="1" dirty="0" smtClean="0">
                <a:solidFill>
                  <a:srgbClr val="FFFF00"/>
                </a:solidFill>
              </a:rPr>
              <a:t>your/you</a:t>
            </a:r>
            <a:r>
              <a:rPr lang="en-US" sz="3900" dirty="0" smtClean="0">
                <a:solidFill>
                  <a:schemeClr val="bg1"/>
                </a:solidFill>
              </a:rPr>
              <a:t> favourite subject?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900" dirty="0" smtClean="0">
                <a:solidFill>
                  <a:schemeClr val="bg1"/>
                </a:solidFill>
              </a:rPr>
              <a:t>Where are </a:t>
            </a:r>
            <a:r>
              <a:rPr lang="en-US" sz="3900" b="1" i="1" dirty="0" smtClean="0">
                <a:solidFill>
                  <a:srgbClr val="FFFF00"/>
                </a:solidFill>
              </a:rPr>
              <a:t>you/she</a:t>
            </a:r>
            <a:r>
              <a:rPr lang="en-US" sz="3900" dirty="0" smtClean="0">
                <a:solidFill>
                  <a:schemeClr val="bg1"/>
                </a:solidFill>
              </a:rPr>
              <a:t> from?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 semi-detached house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c8.alamy.com/comp/AP08RG/semi-detached-house-holly-lodge-estate-highgate-north-london-AP08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521777" cy="3384376"/>
          </a:xfrm>
          <a:prstGeom prst="rect">
            <a:avLst/>
          </a:prstGeom>
          <a:noFill/>
        </p:spPr>
      </p:pic>
      <p:pic>
        <p:nvPicPr>
          <p:cNvPr id="5" name="Picture 2" descr="https://www.persimmonhomes.com/images/homes-for-sale-the-hawthorns-hartlepool__99697.jpg?width=840&amp;height=5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1" y="1556792"/>
            <a:ext cx="4320479" cy="3240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69269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 detached house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1. upstairs. 2. downstairs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2050" name="Picture 2" descr="https://i.ytimg.com/vi/c0AbK0JCxUo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5937799" cy="3340012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395536" y="3284984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6228184" y="4293096"/>
            <a:ext cx="1800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5536" y="242088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92280" y="357301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Central heating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royal-furniture.co.uk/wp-content/uploads/2017/07/Heating-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4161117" cy="3384376"/>
          </a:xfrm>
          <a:prstGeom prst="rect">
            <a:avLst/>
          </a:prstGeom>
          <a:noFill/>
        </p:spPr>
      </p:pic>
      <p:pic>
        <p:nvPicPr>
          <p:cNvPr id="22532" name="Picture 4" descr="http://kharkovchane.ru/wp-content/uploads/2016/10/otopl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4653467" cy="3103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fireplace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s://im0-tub-ru.yandex.net/i?id=eeb91cdc8dd35fea764915a1ea154c16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72816"/>
            <a:ext cx="2952328" cy="4435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elenamarieslp.files.wordpress.com/2012/03/insideout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336704" cy="68266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39752" y="548680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внутри?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476672"/>
            <a:ext cx="1944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снаружи?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1"/>
            <a:ext cx="438243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356992"/>
            <a:ext cx="5292080" cy="322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Ask these questions to your partner: 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Where do you live?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floor do you live on?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many rooms are there in your flat?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is your favourite room?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is there?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Why do you like it?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The goals: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Describe where you live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Describe your flat / house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Furniture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Prepositions of place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British houses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419648" cy="480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316835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The, father, path, thunder, thirtieth, those, that, bath, </a:t>
            </a:r>
            <a:r>
              <a:rPr lang="en-US" dirty="0" err="1" smtClean="0">
                <a:solidFill>
                  <a:schemeClr val="bg1"/>
                </a:solidFill>
              </a:rPr>
              <a:t>maths</a:t>
            </a:r>
            <a:r>
              <a:rPr lang="en-US" dirty="0" smtClean="0">
                <a:solidFill>
                  <a:schemeClr val="bg1"/>
                </a:solidFill>
              </a:rPr>
              <a:t>, this, there, think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2852936"/>
          <a:ext cx="8229600" cy="3704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292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92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2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2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2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92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92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2.bp.blogspot.com/-qrMso9367EI/V8dMOUTQYwI/AAAAAAAAAIw/MZURIqbDh3Io2vmJvP9CdEUWRrfZg-cPQCEw/s1600/voiceless+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996952"/>
            <a:ext cx="598467" cy="336638"/>
          </a:xfrm>
          <a:prstGeom prst="rect">
            <a:avLst/>
          </a:prstGeom>
          <a:noFill/>
        </p:spPr>
      </p:pic>
      <p:pic>
        <p:nvPicPr>
          <p:cNvPr id="1028" name="Picture 4" descr="https://3.bp.blogspot.com/-WncOu47euWs/V8dMOY6mS3I/AAAAAAAAAI0/ok2XUni9crYvSft0i7uJc5oLQYu1dFKgwCLcB/s1600/voiced%2B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924944"/>
            <a:ext cx="710479" cy="399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44827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The, father, path, thunder, thirtieth, those, that, bath, </a:t>
            </a:r>
            <a:r>
              <a:rPr lang="en-US" dirty="0" err="1" smtClean="0">
                <a:solidFill>
                  <a:schemeClr val="bg1"/>
                </a:solidFill>
              </a:rPr>
              <a:t>maths</a:t>
            </a:r>
            <a:r>
              <a:rPr lang="en-US" dirty="0" smtClean="0">
                <a:solidFill>
                  <a:schemeClr val="bg1"/>
                </a:solidFill>
              </a:rPr>
              <a:t>, this, there, think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2122502"/>
          <a:ext cx="8229600" cy="4735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292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925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The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Path</a:t>
                      </a:r>
                      <a:endParaRPr lang="ru-RU" sz="3600" b="1" dirty="0"/>
                    </a:p>
                  </a:txBody>
                  <a:tcPr/>
                </a:tc>
              </a:tr>
              <a:tr h="52925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Father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Thunder</a:t>
                      </a:r>
                      <a:endParaRPr lang="ru-RU" sz="3600" b="1" dirty="0"/>
                    </a:p>
                  </a:txBody>
                  <a:tcPr/>
                </a:tc>
              </a:tr>
              <a:tr h="52925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Those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Thirtieth</a:t>
                      </a:r>
                      <a:endParaRPr lang="ru-RU" sz="3600" b="1" dirty="0"/>
                    </a:p>
                  </a:txBody>
                  <a:tcPr/>
                </a:tc>
              </a:tr>
              <a:tr h="52925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That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Bath</a:t>
                      </a:r>
                      <a:endParaRPr lang="ru-RU" sz="3600" b="1" dirty="0"/>
                    </a:p>
                  </a:txBody>
                  <a:tcPr/>
                </a:tc>
              </a:tr>
              <a:tr h="52925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This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/>
                        <a:t>Maths</a:t>
                      </a:r>
                      <a:endParaRPr lang="ru-RU" sz="3600" b="1" dirty="0"/>
                    </a:p>
                  </a:txBody>
                  <a:tcPr/>
                </a:tc>
              </a:tr>
              <a:tr h="52925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There 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Think 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2.bp.blogspot.com/-qrMso9367EI/V8dMOUTQYwI/AAAAAAAAAIw/MZURIqbDh3Io2vmJvP9CdEUWRrfZg-cPQCEw/s1600/voiceless+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204864"/>
            <a:ext cx="598467" cy="336638"/>
          </a:xfrm>
          <a:prstGeom prst="rect">
            <a:avLst/>
          </a:prstGeom>
          <a:noFill/>
        </p:spPr>
      </p:pic>
      <p:pic>
        <p:nvPicPr>
          <p:cNvPr id="1028" name="Picture 4" descr="https://3.bp.blogspot.com/-WncOu47euWs/V8dMOY6mS3I/AAAAAAAAAI0/ok2XUni9crYvSft0i7uJc5oLQYu1dFKgwCLcB/s1600/voiced%2B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04864"/>
            <a:ext cx="710479" cy="399645"/>
          </a:xfrm>
          <a:prstGeom prst="rect">
            <a:avLst/>
          </a:prstGeom>
          <a:noFill/>
        </p:spPr>
      </p:pic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1835696" y="2780928"/>
            <a:ext cx="1584176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1907704" y="3501008"/>
            <a:ext cx="1584176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1907704" y="4149080"/>
            <a:ext cx="1584176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правка 8">
            <a:hlinkClick r:id="" action="ppaction://noaction" highlightClick="1"/>
          </p:cNvPr>
          <p:cNvSpPr/>
          <p:nvPr/>
        </p:nvSpPr>
        <p:spPr>
          <a:xfrm>
            <a:off x="1907704" y="4869160"/>
            <a:ext cx="1584176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правка 9">
            <a:hlinkClick r:id="" action="ppaction://noaction" highlightClick="1"/>
          </p:cNvPr>
          <p:cNvSpPr/>
          <p:nvPr/>
        </p:nvSpPr>
        <p:spPr>
          <a:xfrm>
            <a:off x="1907704" y="5589240"/>
            <a:ext cx="1584176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правка 10">
            <a:hlinkClick r:id="" action="ppaction://noaction" highlightClick="1"/>
          </p:cNvPr>
          <p:cNvSpPr/>
          <p:nvPr/>
        </p:nvSpPr>
        <p:spPr>
          <a:xfrm>
            <a:off x="1907704" y="6237312"/>
            <a:ext cx="1584176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правка 11">
            <a:hlinkClick r:id="" action="ppaction://noaction" highlightClick="1"/>
          </p:cNvPr>
          <p:cNvSpPr/>
          <p:nvPr/>
        </p:nvSpPr>
        <p:spPr>
          <a:xfrm>
            <a:off x="6084168" y="2780928"/>
            <a:ext cx="1584176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справка 12">
            <a:hlinkClick r:id="" action="ppaction://noaction" highlightClick="1"/>
          </p:cNvPr>
          <p:cNvSpPr/>
          <p:nvPr/>
        </p:nvSpPr>
        <p:spPr>
          <a:xfrm>
            <a:off x="5652120" y="3429000"/>
            <a:ext cx="1872208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5796136" y="4149080"/>
            <a:ext cx="2088232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6084168" y="4869160"/>
            <a:ext cx="1584176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5940152" y="5517232"/>
            <a:ext cx="1584176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справка 16">
            <a:hlinkClick r:id="" action="ppaction://noaction" highlightClick="1"/>
          </p:cNvPr>
          <p:cNvSpPr/>
          <p:nvPr/>
        </p:nvSpPr>
        <p:spPr>
          <a:xfrm>
            <a:off x="6012160" y="6237312"/>
            <a:ext cx="1584176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52619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 rot="5400000">
            <a:off x="6426206" y="746702"/>
            <a:ext cx="1944216" cy="1620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3482472">
            <a:off x="354486" y="3689774"/>
            <a:ext cx="2384202" cy="2501481"/>
          </a:xfrm>
          <a:prstGeom prst="downArrow">
            <a:avLst>
              <a:gd name="adj1" fmla="val 50000"/>
              <a:gd name="adj2" fmla="val 43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764704"/>
            <a:ext cx="689370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An architect 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xn--h1aa0abgczd7be.xn--p1ai/media/uploads/tribune/albums/arhitector/4df73647c1f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472608" cy="4435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img.decoratingdecorandmore.com/2017/03/18/-l-af602e84854ba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77129"/>
            <a:ext cx="5180856" cy="43808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An unusual house 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14338" name="Picture 2" descr="http://oddstuffmagazine.com/wp-content/uploads/2011/08/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551040" cy="3047219"/>
          </a:xfrm>
          <a:prstGeom prst="rect">
            <a:avLst/>
          </a:prstGeom>
          <a:noFill/>
        </p:spPr>
      </p:pic>
      <p:pic>
        <p:nvPicPr>
          <p:cNvPr id="14340" name="Picture 4" descr="http://cdn.homedit.com/wp-content/uploads/2013/01/colorful-creative-unusual-h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24744"/>
            <a:ext cx="363404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A water tower 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15362" name="Picture 2" descr="http://static.panoramio.com/photos/large/58181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24744"/>
            <a:ext cx="3949164" cy="5929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A reception room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16386" name="Picture 2" descr="http://d12cg4stj6l8i7.cloudfront.net/wp-content/uploads/2014/11/architectural-visualisation-of-a-reception-room-in-hamstead-he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7164288" cy="4776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Steps 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17410" name="Picture 2" descr="https://thumbs.dreamstime.com/z/wood-stairs-4740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7027141" cy="4448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tatic1.businessinsider.com/image/5138cd44ecad047757000016-1200/house-of-simpson-family-ground-fl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572500" cy="642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A roof  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18434" name="Picture 2" descr="http://sesli-zero.net/wp-content/uploads/2017/05/Roof-Anatomy-56-with-Roof-Anat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989805" cy="4410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Keep fit 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19462" name="Picture 6" descr="https://www.metod-kopilka.ru/images/doc/14/8172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552838" cy="42484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2204864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824704" cy="62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What do these mean?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</a:rPr>
              <a:t>The Mediterranean sea</a:t>
            </a:r>
          </a:p>
          <a:p>
            <a:r>
              <a:rPr lang="en-US" sz="5400" dirty="0" smtClean="0">
                <a:solidFill>
                  <a:schemeClr val="bg1"/>
                </a:solidFill>
              </a:rPr>
              <a:t>Huge </a:t>
            </a:r>
          </a:p>
          <a:p>
            <a:r>
              <a:rPr lang="en-US" sz="5400" dirty="0" smtClean="0">
                <a:solidFill>
                  <a:schemeClr val="bg1"/>
                </a:solidFill>
              </a:rPr>
              <a:t>Dot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824704" cy="62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21336809">
            <a:off x="5076056" y="198884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five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1398298">
            <a:off x="5234360" y="2445740"/>
            <a:ext cx="3320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floors, bathrooms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434047">
            <a:off x="5881498" y="288386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15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416102">
            <a:off x="6170572" y="3690876"/>
            <a:ext cx="1730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garden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342111">
            <a:off x="4589784" y="542105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</a:rPr>
              <a:t>pedro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6119" y="2204864"/>
            <a:ext cx="9700119" cy="173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cursa.ihmc.us/rid=1NGQK2VP0-18FXY1-21TK/My%20house.cmap?rid=1NGQK2VP0-18FXY1-21TK&amp;partName=html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476672"/>
            <a:ext cx="8385607" cy="51125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00192" y="69269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attic</a:t>
            </a:r>
            <a:r>
              <a:rPr lang="en-US" dirty="0" smtClean="0"/>
              <a:t> 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4283968" y="5517232"/>
            <a:ext cx="216024" cy="36004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84168" y="580526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</a:rPr>
              <a:t>laundry</a:t>
            </a:r>
            <a:r>
              <a:rPr lang="en-US" smtClean="0"/>
              <a:t> 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6660232" y="5589240"/>
            <a:ext cx="216024" cy="36004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79912" y="594928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pantry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solidFill>
                  <a:srgbClr val="FFFF00"/>
                </a:solidFill>
              </a:rPr>
              <a:t>My dream house</a:t>
            </a:r>
            <a:endParaRPr lang="ru-RU" i="1" smtClean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This is my dream house!</a:t>
            </a:r>
            <a:endParaRPr lang="ru-RU" sz="4000" dirty="0" smtClean="0">
              <a:solidFill>
                <a:schemeClr val="bg1"/>
              </a:solidFill>
            </a:endParaRPr>
          </a:p>
          <a:p>
            <a:pPr marL="514350" indent="-514350">
              <a:buFont typeface="Arial" charset="0"/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My dream house is…</a:t>
            </a:r>
          </a:p>
          <a:p>
            <a:pPr marL="514350" indent="-514350">
              <a:buFont typeface="Arial" charset="0"/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It is …</a:t>
            </a:r>
          </a:p>
          <a:p>
            <a:pPr marL="514350" indent="-514350">
              <a:buFont typeface="Arial" charset="0"/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It has got …</a:t>
            </a:r>
          </a:p>
          <a:p>
            <a:pPr marL="514350" indent="-514350">
              <a:buFont typeface="Arial" charset="0"/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There is / are …</a:t>
            </a:r>
          </a:p>
          <a:p>
            <a:pPr marL="514350" indent="-514350">
              <a:buFont typeface="Arial" charset="0"/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I wish I would live in my dream house some day. </a:t>
            </a:r>
            <a:endParaRPr lang="ru-RU" sz="4000" dirty="0" smtClean="0">
              <a:solidFill>
                <a:schemeClr val="bg1"/>
              </a:solidFill>
            </a:endParaRPr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building.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This is …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It is in … (what country?).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It’s made of …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It has got …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There is / are …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I’d like to visit it …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I visited it and I liked it very much.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Let’s correct the mistakes: </a:t>
            </a:r>
            <a:endParaRPr lang="ru-RU" i="1" dirty="0" smtClean="0">
              <a:solidFill>
                <a:srgbClr val="FFFF00"/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There is windows in the room.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There </a:t>
            </a:r>
            <a:r>
              <a:rPr lang="en-US" b="1" u="sng" dirty="0" smtClean="0">
                <a:solidFill>
                  <a:srgbClr val="FFFF00"/>
                </a:solidFill>
              </a:rPr>
              <a:t>are</a:t>
            </a:r>
            <a:r>
              <a:rPr lang="en-US" dirty="0" smtClean="0">
                <a:solidFill>
                  <a:schemeClr val="bg1"/>
                </a:solidFill>
              </a:rPr>
              <a:t> window</a:t>
            </a:r>
            <a:r>
              <a:rPr lang="en-US" b="1" u="sng" dirty="0" smtClean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 in the room.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There is window in room.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There is  </a:t>
            </a:r>
            <a:r>
              <a:rPr lang="en-US" b="1" u="sng" dirty="0" smtClean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 window in </a:t>
            </a:r>
            <a:r>
              <a:rPr lang="en-US" b="1" u="sng" dirty="0" smtClean="0">
                <a:solidFill>
                  <a:srgbClr val="FFFF00"/>
                </a:solidFill>
              </a:rPr>
              <a:t>the</a:t>
            </a:r>
            <a:r>
              <a:rPr lang="en-US" dirty="0" smtClean="0">
                <a:solidFill>
                  <a:schemeClr val="bg1"/>
                </a:solidFill>
              </a:rPr>
              <a:t> room.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There are a door and 3 windows in the room.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There </a:t>
            </a:r>
            <a:r>
              <a:rPr lang="en-US" b="1" u="sng" dirty="0" smtClean="0">
                <a:solidFill>
                  <a:srgbClr val="FFFF00"/>
                </a:solidFill>
              </a:rPr>
              <a:t>is a </a:t>
            </a:r>
            <a:r>
              <a:rPr lang="en-US" dirty="0" smtClean="0">
                <a:solidFill>
                  <a:schemeClr val="bg1"/>
                </a:solidFill>
              </a:rPr>
              <a:t>door and 3 windows in the room.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There is in room the windows.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There is a window in the room.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57332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ЧТО?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57332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ГДЕ?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Let’s correct the mistakes. 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There is not window in the room.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There is </a:t>
            </a:r>
            <a:r>
              <a:rPr lang="en-US" sz="3600" b="1" u="sng" dirty="0" smtClean="0">
                <a:solidFill>
                  <a:srgbClr val="FFFF00"/>
                </a:solidFill>
              </a:rPr>
              <a:t>no / not a </a:t>
            </a:r>
            <a:r>
              <a:rPr lang="en-US" sz="3600" dirty="0" smtClean="0">
                <a:solidFill>
                  <a:schemeClr val="bg1"/>
                </a:solidFill>
              </a:rPr>
              <a:t>window in the room.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There is a window in the room?</a:t>
            </a:r>
          </a:p>
          <a:p>
            <a:r>
              <a:rPr lang="en-US" sz="3600" b="1" u="sng" dirty="0" smtClean="0">
                <a:solidFill>
                  <a:srgbClr val="FFFF00"/>
                </a:solidFill>
              </a:rPr>
              <a:t>Is</a:t>
            </a:r>
            <a:r>
              <a:rPr lang="en-US" sz="3600" dirty="0" smtClean="0">
                <a:solidFill>
                  <a:schemeClr val="bg1"/>
                </a:solidFill>
              </a:rPr>
              <a:t> there a window in the room</a:t>
            </a:r>
            <a:r>
              <a:rPr lang="en-US" sz="3600" b="1" dirty="0" smtClean="0">
                <a:solidFill>
                  <a:srgbClr val="FFFF00"/>
                </a:solidFill>
              </a:rPr>
              <a:t>?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No, there is.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No there </a:t>
            </a:r>
            <a:r>
              <a:rPr lang="en-US" sz="3600" b="1" u="sng" dirty="0" smtClean="0">
                <a:solidFill>
                  <a:srgbClr val="FFFF00"/>
                </a:solidFill>
              </a:rPr>
              <a:t>isn’t. </a:t>
            </a:r>
            <a:endParaRPr lang="ru-RU" sz="36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9144000" cy="576103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There is a table _________________ (</a:t>
            </a:r>
            <a:r>
              <a:rPr lang="ru-RU" smtClean="0">
                <a:solidFill>
                  <a:schemeClr val="bg1"/>
                </a:solidFill>
              </a:rPr>
              <a:t>в</a:t>
            </a:r>
            <a:r>
              <a:rPr lang="en-US" smtClean="0">
                <a:solidFill>
                  <a:schemeClr val="bg1"/>
                </a:solidFill>
              </a:rPr>
              <a:t>) the room.</a:t>
            </a:r>
          </a:p>
          <a:p>
            <a:pPr marL="609600" indent="-6096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There is a clock_________________ (</a:t>
            </a:r>
            <a:r>
              <a:rPr lang="ru-RU" smtClean="0">
                <a:solidFill>
                  <a:schemeClr val="bg1"/>
                </a:solidFill>
              </a:rPr>
              <a:t>над</a:t>
            </a:r>
            <a:r>
              <a:rPr lang="en-US" smtClean="0">
                <a:solidFill>
                  <a:schemeClr val="bg1"/>
                </a:solidFill>
              </a:rPr>
              <a:t>) the fireplace.</a:t>
            </a:r>
          </a:p>
          <a:p>
            <a:pPr marL="609600" indent="-6096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There is a picture________________ (</a:t>
            </a:r>
            <a:r>
              <a:rPr lang="ru-RU" smtClean="0">
                <a:solidFill>
                  <a:schemeClr val="bg1"/>
                </a:solidFill>
              </a:rPr>
              <a:t>на</a:t>
            </a:r>
            <a:r>
              <a:rPr lang="en-US" smtClean="0">
                <a:solidFill>
                  <a:schemeClr val="bg1"/>
                </a:solidFill>
              </a:rPr>
              <a:t>) the wall.</a:t>
            </a:r>
          </a:p>
          <a:p>
            <a:pPr marL="609600" indent="-6096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There is an armchair______________ (</a:t>
            </a:r>
            <a:r>
              <a:rPr lang="ru-RU" smtClean="0">
                <a:solidFill>
                  <a:schemeClr val="bg1"/>
                </a:solidFill>
              </a:rPr>
              <a:t>под</a:t>
            </a:r>
            <a:r>
              <a:rPr lang="en-US" smtClean="0">
                <a:solidFill>
                  <a:schemeClr val="bg1"/>
                </a:solidFill>
              </a:rPr>
              <a:t>) the shelf.</a:t>
            </a:r>
          </a:p>
          <a:p>
            <a:pPr marL="609600" indent="-6096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There is a table __________________ (</a:t>
            </a:r>
            <a:r>
              <a:rPr lang="ru-RU" smtClean="0">
                <a:solidFill>
                  <a:schemeClr val="bg1"/>
                </a:solidFill>
              </a:rPr>
              <a:t>между</a:t>
            </a:r>
            <a:r>
              <a:rPr lang="en-US" smtClean="0">
                <a:solidFill>
                  <a:schemeClr val="bg1"/>
                </a:solidFill>
              </a:rPr>
              <a:t>) the chair and the armchair.</a:t>
            </a:r>
          </a:p>
          <a:p>
            <a:pPr marL="609600" indent="-6096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There is a sofa __________________ (</a:t>
            </a:r>
            <a:r>
              <a:rPr lang="ru-RU" smtClean="0">
                <a:solidFill>
                  <a:schemeClr val="bg1"/>
                </a:solidFill>
              </a:rPr>
              <a:t>за</a:t>
            </a:r>
            <a:r>
              <a:rPr lang="en-US" smtClean="0">
                <a:solidFill>
                  <a:schemeClr val="bg1"/>
                </a:solidFill>
              </a:rPr>
              <a:t>) the armchair.</a:t>
            </a:r>
          </a:p>
          <a:p>
            <a:pPr marL="609600" indent="-6096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There is a lamp__________________ (</a:t>
            </a:r>
            <a:r>
              <a:rPr lang="ru-RU" smtClean="0">
                <a:solidFill>
                  <a:schemeClr val="bg1"/>
                </a:solidFill>
              </a:rPr>
              <a:t>рядом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ru-RU" smtClean="0">
                <a:solidFill>
                  <a:schemeClr val="bg1"/>
                </a:solidFill>
              </a:rPr>
              <a:t>с</a:t>
            </a:r>
            <a:r>
              <a:rPr lang="en-US" smtClean="0">
                <a:solidFill>
                  <a:schemeClr val="bg1"/>
                </a:solidFill>
              </a:rPr>
              <a:t>) the piano.</a:t>
            </a: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599</Words>
  <Application>Microsoft Office PowerPoint</Application>
  <PresentationFormat>Экран (4:3)</PresentationFormat>
  <Paragraphs>297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What is the topic?</vt:lpstr>
      <vt:lpstr>The goals:</vt:lpstr>
      <vt:lpstr>Слайд 3</vt:lpstr>
      <vt:lpstr>Слайд 4</vt:lpstr>
      <vt:lpstr>My dream house</vt:lpstr>
      <vt:lpstr>Interesting building.</vt:lpstr>
      <vt:lpstr>Let’s correct the mistakes: </vt:lpstr>
      <vt:lpstr>Let’s correct the mistakes. </vt:lpstr>
      <vt:lpstr>Слайд 9</vt:lpstr>
      <vt:lpstr>Слайд 10</vt:lpstr>
      <vt:lpstr>Слайд 11</vt:lpstr>
      <vt:lpstr>Слайд 12</vt:lpstr>
      <vt:lpstr>A semi-detached house </vt:lpstr>
      <vt:lpstr>1. upstairs. 2. downstairs. </vt:lpstr>
      <vt:lpstr>Central heating </vt:lpstr>
      <vt:lpstr>A fireplace </vt:lpstr>
      <vt:lpstr>Слайд 17</vt:lpstr>
      <vt:lpstr>Слайд 18</vt:lpstr>
      <vt:lpstr>Ask these questions to your partner: </vt:lpstr>
      <vt:lpstr>Слайд 20</vt:lpstr>
      <vt:lpstr>The, father, path, thunder, thirtieth, those, that, bath, maths, this, there, think</vt:lpstr>
      <vt:lpstr>The, father, path, thunder, thirtieth, those, that, bath, maths, this, there, think</vt:lpstr>
      <vt:lpstr>Слайд 23</vt:lpstr>
      <vt:lpstr>Слайд 24</vt:lpstr>
      <vt:lpstr>An architect </vt:lpstr>
      <vt:lpstr>An unusual house </vt:lpstr>
      <vt:lpstr>A water tower </vt:lpstr>
      <vt:lpstr>A reception room</vt:lpstr>
      <vt:lpstr>Steps </vt:lpstr>
      <vt:lpstr>A roof  </vt:lpstr>
      <vt:lpstr>Keep fit </vt:lpstr>
      <vt:lpstr>Слайд 32</vt:lpstr>
      <vt:lpstr>What do these mean?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</dc:creator>
  <cp:lastModifiedBy>Артем</cp:lastModifiedBy>
  <cp:revision>35</cp:revision>
  <dcterms:created xsi:type="dcterms:W3CDTF">2015-09-21T15:12:20Z</dcterms:created>
  <dcterms:modified xsi:type="dcterms:W3CDTF">2020-02-08T10:11:21Z</dcterms:modified>
</cp:coreProperties>
</file>